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embeddedFontLst>
    <p:embeddedFont>
      <p:font typeface="Geo"/>
      <p:regular r:id="rId15"/>
      <p:italic r:id="rId16"/>
    </p:embeddedFont>
    <p:embeddedFont>
      <p:font typeface="Abel"/>
      <p:regular r:id="rId17"/>
    </p:embeddedFont>
    <p:embeddedFont>
      <p:font typeface="DotGothic16"/>
      <p:regular r:id="rId18"/>
    </p:embeddedFont>
    <p:embeddedFont>
      <p:font typeface="Pixelify Sans"/>
      <p:regular r:id="rId19"/>
      <p:bold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ixelifySans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Geo-regular.fntdata"/><Relationship Id="rId14" Type="http://schemas.openxmlformats.org/officeDocument/2006/relationships/slide" Target="slides/slide9.xml"/><Relationship Id="rId17" Type="http://schemas.openxmlformats.org/officeDocument/2006/relationships/font" Target="fonts/Abel-regular.fntdata"/><Relationship Id="rId16" Type="http://schemas.openxmlformats.org/officeDocument/2006/relationships/font" Target="fonts/Geo-italic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PixelifySans-regular.fntdata"/><Relationship Id="rId6" Type="http://schemas.openxmlformats.org/officeDocument/2006/relationships/slide" Target="slides/slide1.xml"/><Relationship Id="rId18" Type="http://schemas.openxmlformats.org/officeDocument/2006/relationships/font" Target="fonts/DotGothic16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7fcb023daf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27fcb023daf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2f96da4a0fd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2f96da4a0fd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27fcb023daf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27fcb023daf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7fcb023daf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27fcb023daf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7fcb023daf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27fcb023daf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Looking at the data based on total stalls it looks like the USA or CHINA is one of the best places to own a tesla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Areas to avoid for owning teslas are south america and africa due to there being no </a:t>
            </a:r>
            <a:r>
              <a:rPr lang="en"/>
              <a:t>publicly</a:t>
            </a:r>
            <a:r>
              <a:rPr lang="en"/>
              <a:t> </a:t>
            </a:r>
            <a:r>
              <a:rPr lang="en"/>
              <a:t>available superchargers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The usa and china are two of the fastest growing areas with over 19k and over 10k respectively 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f97ce47e6e_1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2f97ce47e6e_1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f1b58dcda0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2f1b58dcda0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7fcb023daf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27fcb023daf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f97ce47e6e_1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2f97ce47e6e_1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3.png"/><Relationship Id="rId6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Relationship Id="rId4" Type="http://schemas.openxmlformats.org/officeDocument/2006/relationships/image" Target="../media/image4.png"/><Relationship Id="rId5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5" Type="http://schemas.openxmlformats.org/officeDocument/2006/relationships/image" Target="../media/image10.png"/><Relationship Id="rId6" Type="http://schemas.openxmlformats.org/officeDocument/2006/relationships/image" Target="../media/image7.png"/><Relationship Id="rId7" Type="http://schemas.openxmlformats.org/officeDocument/2006/relationships/image" Target="../media/image9.png"/><Relationship Id="rId8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hyperlink" Target="https://www.kaggle.com/datasets/crinklybrain2003/pokmon-base-stats-dataset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0.png"/><Relationship Id="rId4" Type="http://schemas.openxmlformats.org/officeDocument/2006/relationships/image" Target="../media/image1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1.png"/><Relationship Id="rId4" Type="http://schemas.openxmlformats.org/officeDocument/2006/relationships/image" Target="../media/image11.png"/><Relationship Id="rId5" Type="http://schemas.openxmlformats.org/officeDocument/2006/relationships/image" Target="../media/image14.png"/><Relationship Id="rId6" Type="http://schemas.openxmlformats.org/officeDocument/2006/relationships/image" Target="../media/image9.png"/><Relationship Id="rId7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png"/><Relationship Id="rId4" Type="http://schemas.openxmlformats.org/officeDocument/2006/relationships/image" Target="../media/image24.png"/><Relationship Id="rId5" Type="http://schemas.openxmlformats.org/officeDocument/2006/relationships/image" Target="../media/image1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3.png"/><Relationship Id="rId6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DDDDD"/>
            </a:gs>
            <a:gs pos="100000">
              <a:srgbClr val="919191"/>
            </a:gs>
          </a:gsLst>
          <a:lin ang="5400012" scaled="0"/>
        </a:gra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2509875" y="1227000"/>
            <a:ext cx="4368300" cy="2484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5" name="Google Shape;55;p13"/>
          <p:cNvPicPr preferRelativeResize="0"/>
          <p:nvPr/>
        </p:nvPicPr>
        <p:blipFill rotWithShape="1">
          <a:blip r:embed="rId3">
            <a:alphaModFix/>
          </a:blip>
          <a:srcRect b="8883" l="0" r="0" t="0"/>
          <a:stretch/>
        </p:blipFill>
        <p:spPr>
          <a:xfrm>
            <a:off x="2388325" y="0"/>
            <a:ext cx="6872226" cy="518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13"/>
          <p:cNvPicPr preferRelativeResize="0"/>
          <p:nvPr/>
        </p:nvPicPr>
        <p:blipFill rotWithShape="1">
          <a:blip r:embed="rId4">
            <a:alphaModFix/>
          </a:blip>
          <a:srcRect b="8883" l="0" r="0" t="0"/>
          <a:stretch/>
        </p:blipFill>
        <p:spPr>
          <a:xfrm>
            <a:off x="2388325" y="342400"/>
            <a:ext cx="6872226" cy="5189004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09878" y="1233938"/>
            <a:ext cx="4396800" cy="2471025"/>
          </a:xfrm>
          <a:prstGeom prst="rect">
            <a:avLst/>
          </a:prstGeom>
          <a:noFill/>
          <a:ln>
            <a:noFill/>
          </a:ln>
          <a:effectLst>
            <a:outerShdw blurRad="42863" rotWithShape="0" algn="bl" dir="2280000" dist="142875">
              <a:srgbClr val="000000">
                <a:alpha val="47000"/>
              </a:srgbClr>
            </a:outerShdw>
          </a:effectLst>
        </p:spPr>
      </p:pic>
      <p:sp>
        <p:nvSpPr>
          <p:cNvPr id="58" name="Google Shape;58;p13"/>
          <p:cNvSpPr txBox="1"/>
          <p:nvPr/>
        </p:nvSpPr>
        <p:spPr>
          <a:xfrm>
            <a:off x="2698775" y="2141975"/>
            <a:ext cx="3943200" cy="699600"/>
          </a:xfrm>
          <a:prstGeom prst="rect">
            <a:avLst/>
          </a:prstGeom>
          <a:noFill/>
          <a:ln>
            <a:noFill/>
          </a:ln>
          <a:effectLst>
            <a:outerShdw rotWithShape="0" algn="bl" dist="28575">
              <a:srgbClr val="000000">
                <a:alpha val="18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dk2"/>
                </a:solidFill>
                <a:latin typeface="DotGothic16"/>
                <a:ea typeface="DotGothic16"/>
                <a:cs typeface="DotGothic16"/>
                <a:sym typeface="DotGothic16"/>
              </a:rPr>
              <a:t>Catch Them All!</a:t>
            </a:r>
            <a:endParaRPr b="1" sz="3600">
              <a:solidFill>
                <a:schemeClr val="dk2"/>
              </a:solidFill>
              <a:latin typeface="DotGothic16"/>
              <a:ea typeface="DotGothic16"/>
              <a:cs typeface="DotGothic16"/>
              <a:sym typeface="DotGothic16"/>
            </a:endParaRPr>
          </a:p>
        </p:txBody>
      </p:sp>
      <p:pic>
        <p:nvPicPr>
          <p:cNvPr id="59" name="Google Shape;59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038" y="4062225"/>
            <a:ext cx="1177525" cy="1081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414AAE"/>
            </a:gs>
            <a:gs pos="26000">
              <a:srgbClr val="4A65B6"/>
            </a:gs>
            <a:gs pos="54000">
              <a:srgbClr val="66A6D3"/>
            </a:gs>
            <a:gs pos="100000">
              <a:srgbClr val="C37F40"/>
            </a:gs>
            <a:gs pos="100000">
              <a:srgbClr val="404040"/>
            </a:gs>
          </a:gsLst>
          <a:lin ang="5400012" scaled="0"/>
        </a:grad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/>
          <p:nvPr/>
        </p:nvSpPr>
        <p:spPr>
          <a:xfrm flipH="1" rot="10800000">
            <a:off x="8100" y="5850"/>
            <a:ext cx="9127800" cy="5131800"/>
          </a:xfrm>
          <a:prstGeom prst="rtTriangle">
            <a:avLst/>
          </a:prstGeom>
          <a:gradFill>
            <a:gsLst>
              <a:gs pos="0">
                <a:srgbClr val="051E4F"/>
              </a:gs>
              <a:gs pos="42000">
                <a:srgbClr val="2D5265"/>
              </a:gs>
              <a:gs pos="60000">
                <a:srgbClr val="356380"/>
              </a:gs>
              <a:gs pos="100000">
                <a:srgbClr val="51ADD1"/>
              </a:gs>
            </a:gsLst>
            <a:lin ang="5400012" scaled="0"/>
          </a:gradFill>
          <a:ln>
            <a:noFill/>
          </a:ln>
          <a:effectLst>
            <a:outerShdw blurRad="257175" rotWithShape="0" algn="bl" dir="3300000" dist="1905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00" y="2824300"/>
            <a:ext cx="1397026" cy="2313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43425" y="3393375"/>
            <a:ext cx="2192475" cy="175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7475" y="1965250"/>
            <a:ext cx="3617802" cy="94580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4"/>
          <p:cNvSpPr/>
          <p:nvPr/>
        </p:nvSpPr>
        <p:spPr>
          <a:xfrm>
            <a:off x="907650" y="2120150"/>
            <a:ext cx="3122100" cy="636000"/>
          </a:xfrm>
          <a:prstGeom prst="rect">
            <a:avLst/>
          </a:prstGeom>
          <a:solidFill>
            <a:srgbClr val="D1D1D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ixelify Sans"/>
              <a:ea typeface="Pixelify Sans"/>
              <a:cs typeface="Pixelify Sans"/>
              <a:sym typeface="Pixelify Sans"/>
            </a:endParaRPr>
          </a:p>
        </p:txBody>
      </p:sp>
      <p:pic>
        <p:nvPicPr>
          <p:cNvPr id="69" name="Google Shape;69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88725" y="1965250"/>
            <a:ext cx="3617802" cy="94580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4"/>
          <p:cNvSpPr/>
          <p:nvPr/>
        </p:nvSpPr>
        <p:spPr>
          <a:xfrm>
            <a:off x="4958900" y="2120150"/>
            <a:ext cx="3122100" cy="636000"/>
          </a:xfrm>
          <a:prstGeom prst="rect">
            <a:avLst/>
          </a:prstGeom>
          <a:solidFill>
            <a:srgbClr val="D1D1D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ixelify Sans"/>
              <a:ea typeface="Pixelify Sans"/>
              <a:cs typeface="Pixelify Sans"/>
              <a:sym typeface="Pixelify Sans"/>
            </a:endParaRPr>
          </a:p>
        </p:txBody>
      </p:sp>
      <p:pic>
        <p:nvPicPr>
          <p:cNvPr id="71" name="Google Shape;71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7475" y="3396887"/>
            <a:ext cx="3617802" cy="945800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4"/>
          <p:cNvSpPr/>
          <p:nvPr/>
        </p:nvSpPr>
        <p:spPr>
          <a:xfrm>
            <a:off x="907650" y="3551788"/>
            <a:ext cx="3122100" cy="636000"/>
          </a:xfrm>
          <a:prstGeom prst="rect">
            <a:avLst/>
          </a:prstGeom>
          <a:solidFill>
            <a:srgbClr val="D1D1D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ixelify Sans"/>
              <a:ea typeface="Pixelify Sans"/>
              <a:cs typeface="Pixelify Sans"/>
              <a:sym typeface="Pixelify Sans"/>
            </a:endParaRPr>
          </a:p>
        </p:txBody>
      </p:sp>
      <p:pic>
        <p:nvPicPr>
          <p:cNvPr id="73" name="Google Shape;73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88725" y="3396900"/>
            <a:ext cx="3617802" cy="94580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4"/>
          <p:cNvSpPr/>
          <p:nvPr/>
        </p:nvSpPr>
        <p:spPr>
          <a:xfrm>
            <a:off x="4958900" y="3551800"/>
            <a:ext cx="3122100" cy="636000"/>
          </a:xfrm>
          <a:prstGeom prst="rect">
            <a:avLst/>
          </a:prstGeom>
          <a:solidFill>
            <a:srgbClr val="D1D1D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ixelify Sans"/>
              <a:ea typeface="Pixelify Sans"/>
              <a:cs typeface="Pixelify Sans"/>
              <a:sym typeface="Pixelify Sans"/>
            </a:endParaRPr>
          </a:p>
        </p:txBody>
      </p:sp>
      <p:sp>
        <p:nvSpPr>
          <p:cNvPr id="75" name="Google Shape;75;p14"/>
          <p:cNvSpPr txBox="1"/>
          <p:nvPr/>
        </p:nvSpPr>
        <p:spPr>
          <a:xfrm>
            <a:off x="831725" y="1931238"/>
            <a:ext cx="3429300" cy="858900"/>
          </a:xfrm>
          <a:prstGeom prst="rect">
            <a:avLst/>
          </a:prstGeom>
          <a:noFill/>
          <a:ln>
            <a:noFill/>
          </a:ln>
          <a:effectLst>
            <a:outerShdw rotWithShape="0" algn="bl" dir="1800000" dist="28575">
              <a:srgbClr val="000000">
                <a:alpha val="24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2"/>
                </a:solidFill>
                <a:latin typeface="Pixelify Sans"/>
                <a:ea typeface="Pixelify Sans"/>
                <a:cs typeface="Pixelify Sans"/>
                <a:sym typeface="Pixelify Sans"/>
              </a:rPr>
              <a:t>Amber Venes</a:t>
            </a:r>
            <a:endParaRPr sz="3000">
              <a:solidFill>
                <a:schemeClr val="dk2"/>
              </a:solidFill>
              <a:latin typeface="Pixelify Sans"/>
              <a:ea typeface="Pixelify Sans"/>
              <a:cs typeface="Pixelify Sans"/>
              <a:sym typeface="Pixelify Sans"/>
            </a:endParaRPr>
          </a:p>
        </p:txBody>
      </p:sp>
      <p:pic>
        <p:nvPicPr>
          <p:cNvPr id="76" name="Google Shape;76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63100" y="378700"/>
            <a:ext cx="3617802" cy="945800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4"/>
          <p:cNvSpPr/>
          <p:nvPr/>
        </p:nvSpPr>
        <p:spPr>
          <a:xfrm>
            <a:off x="2933275" y="533600"/>
            <a:ext cx="3122100" cy="636000"/>
          </a:xfrm>
          <a:prstGeom prst="rect">
            <a:avLst/>
          </a:prstGeom>
          <a:solidFill>
            <a:srgbClr val="D1D1D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ixelify Sans"/>
              <a:ea typeface="Pixelify Sans"/>
              <a:cs typeface="Pixelify Sans"/>
              <a:sym typeface="Pixelify Sans"/>
            </a:endParaRPr>
          </a:p>
        </p:txBody>
      </p:sp>
      <p:sp>
        <p:nvSpPr>
          <p:cNvPr id="78" name="Google Shape;78;p14"/>
          <p:cNvSpPr txBox="1"/>
          <p:nvPr/>
        </p:nvSpPr>
        <p:spPr>
          <a:xfrm>
            <a:off x="2887850" y="378700"/>
            <a:ext cx="1960500" cy="636000"/>
          </a:xfrm>
          <a:prstGeom prst="rect">
            <a:avLst/>
          </a:prstGeom>
          <a:noFill/>
          <a:ln>
            <a:noFill/>
          </a:ln>
          <a:effectLst>
            <a:outerShdw rotWithShape="0" algn="bl" dir="1800000" dist="28575">
              <a:srgbClr val="000000">
                <a:alpha val="24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2"/>
                </a:solidFill>
                <a:latin typeface="Pixelify Sans"/>
                <a:ea typeface="Pixelify Sans"/>
                <a:cs typeface="Pixelify Sans"/>
                <a:sym typeface="Pixelify Sans"/>
              </a:rPr>
              <a:t>About us!</a:t>
            </a:r>
            <a:endParaRPr sz="3000">
              <a:solidFill>
                <a:schemeClr val="dk2"/>
              </a:solidFill>
              <a:latin typeface="Pixelify Sans"/>
              <a:ea typeface="Pixelify Sans"/>
              <a:cs typeface="Pixelify Sans"/>
              <a:sym typeface="Pixelify Sans"/>
            </a:endParaRPr>
          </a:p>
        </p:txBody>
      </p:sp>
      <p:sp>
        <p:nvSpPr>
          <p:cNvPr id="79" name="Google Shape;79;p14"/>
          <p:cNvSpPr txBox="1"/>
          <p:nvPr/>
        </p:nvSpPr>
        <p:spPr>
          <a:xfrm>
            <a:off x="4882975" y="1931250"/>
            <a:ext cx="3429300" cy="858900"/>
          </a:xfrm>
          <a:prstGeom prst="rect">
            <a:avLst/>
          </a:prstGeom>
          <a:noFill/>
          <a:ln>
            <a:noFill/>
          </a:ln>
          <a:effectLst>
            <a:outerShdw rotWithShape="0" algn="bl" dir="1800000" dist="28575">
              <a:srgbClr val="000000">
                <a:alpha val="24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2"/>
                </a:solidFill>
                <a:latin typeface="Pixelify Sans"/>
                <a:ea typeface="Pixelify Sans"/>
                <a:cs typeface="Pixelify Sans"/>
                <a:sym typeface="Pixelify Sans"/>
              </a:rPr>
              <a:t>Earl Lewis</a:t>
            </a:r>
            <a:endParaRPr sz="3000">
              <a:solidFill>
                <a:schemeClr val="dk2"/>
              </a:solidFill>
              <a:latin typeface="Pixelify Sans"/>
              <a:ea typeface="Pixelify Sans"/>
              <a:cs typeface="Pixelify Sans"/>
              <a:sym typeface="Pixelify Sans"/>
            </a:endParaRPr>
          </a:p>
        </p:txBody>
      </p:sp>
      <p:sp>
        <p:nvSpPr>
          <p:cNvPr id="80" name="Google Shape;80;p14"/>
          <p:cNvSpPr txBox="1"/>
          <p:nvPr/>
        </p:nvSpPr>
        <p:spPr>
          <a:xfrm>
            <a:off x="831725" y="3396900"/>
            <a:ext cx="3429300" cy="858900"/>
          </a:xfrm>
          <a:prstGeom prst="rect">
            <a:avLst/>
          </a:prstGeom>
          <a:noFill/>
          <a:ln>
            <a:noFill/>
          </a:ln>
          <a:effectLst>
            <a:outerShdw rotWithShape="0" algn="bl" dir="1800000" dist="28575">
              <a:srgbClr val="000000">
                <a:alpha val="24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2"/>
                </a:solidFill>
                <a:latin typeface="Pixelify Sans"/>
                <a:ea typeface="Pixelify Sans"/>
                <a:cs typeface="Pixelify Sans"/>
                <a:sym typeface="Pixelify Sans"/>
              </a:rPr>
              <a:t>Zachary Dallas</a:t>
            </a:r>
            <a:endParaRPr sz="3000">
              <a:solidFill>
                <a:schemeClr val="dk2"/>
              </a:solidFill>
              <a:latin typeface="Pixelify Sans"/>
              <a:ea typeface="Pixelify Sans"/>
              <a:cs typeface="Pixelify Sans"/>
              <a:sym typeface="Pixelify Sans"/>
            </a:endParaRPr>
          </a:p>
        </p:txBody>
      </p:sp>
      <p:sp>
        <p:nvSpPr>
          <p:cNvPr id="81" name="Google Shape;81;p14"/>
          <p:cNvSpPr txBox="1"/>
          <p:nvPr/>
        </p:nvSpPr>
        <p:spPr>
          <a:xfrm>
            <a:off x="4882975" y="3396900"/>
            <a:ext cx="3429300" cy="858900"/>
          </a:xfrm>
          <a:prstGeom prst="rect">
            <a:avLst/>
          </a:prstGeom>
          <a:noFill/>
          <a:ln>
            <a:noFill/>
          </a:ln>
          <a:effectLst>
            <a:outerShdw rotWithShape="0" algn="bl" dir="1800000" dist="28575">
              <a:srgbClr val="000000">
                <a:alpha val="24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2"/>
                </a:solidFill>
                <a:latin typeface="Pixelify Sans"/>
                <a:ea typeface="Pixelify Sans"/>
                <a:cs typeface="Pixelify Sans"/>
                <a:sym typeface="Pixelify Sans"/>
              </a:rPr>
              <a:t>Robert Williard</a:t>
            </a:r>
            <a:endParaRPr sz="3000">
              <a:solidFill>
                <a:schemeClr val="dk2"/>
              </a:solidFill>
              <a:latin typeface="Pixelify Sans"/>
              <a:ea typeface="Pixelify Sans"/>
              <a:cs typeface="Pixelify Sans"/>
              <a:sym typeface="Pixelify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47D57"/>
        </a:solid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8475" y="1373800"/>
            <a:ext cx="525978" cy="627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861577">
            <a:off x="216118" y="187670"/>
            <a:ext cx="380113" cy="525809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5"/>
          <p:cNvPicPr preferRelativeResize="0"/>
          <p:nvPr/>
        </p:nvPicPr>
        <p:blipFill rotWithShape="1">
          <a:blip r:embed="rId5">
            <a:alphaModFix/>
          </a:blip>
          <a:srcRect b="35959" l="0" r="0" t="0"/>
          <a:stretch/>
        </p:blipFill>
        <p:spPr>
          <a:xfrm flipH="1">
            <a:off x="156849" y="1890569"/>
            <a:ext cx="5428176" cy="279530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19380000" dist="76200">
              <a:srgbClr val="000000">
                <a:alpha val="50000"/>
              </a:srgbClr>
            </a:outerShdw>
          </a:effectLst>
        </p:spPr>
      </p:pic>
      <p:pic>
        <p:nvPicPr>
          <p:cNvPr id="89" name="Google Shape;89;p15"/>
          <p:cNvPicPr preferRelativeResize="0"/>
          <p:nvPr/>
        </p:nvPicPr>
        <p:blipFill rotWithShape="1">
          <a:blip r:embed="rId5">
            <a:alphaModFix/>
          </a:blip>
          <a:srcRect b="35959" l="0" r="0" t="0"/>
          <a:stretch/>
        </p:blipFill>
        <p:spPr>
          <a:xfrm flipH="1">
            <a:off x="4029693" y="2045125"/>
            <a:ext cx="5114307" cy="2582703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19380000" dist="76200">
              <a:srgbClr val="000000">
                <a:alpha val="50000"/>
              </a:srgbClr>
            </a:outerShdw>
          </a:effectLst>
        </p:spPr>
      </p:pic>
      <p:pic>
        <p:nvPicPr>
          <p:cNvPr id="90" name="Google Shape;90;p15"/>
          <p:cNvPicPr preferRelativeResize="0"/>
          <p:nvPr/>
        </p:nvPicPr>
        <p:blipFill rotWithShape="1">
          <a:blip r:embed="rId6">
            <a:alphaModFix/>
          </a:blip>
          <a:srcRect b="11116" l="0" r="0" t="-9843"/>
          <a:stretch/>
        </p:blipFill>
        <p:spPr>
          <a:xfrm>
            <a:off x="5177625" y="3092950"/>
            <a:ext cx="1619425" cy="111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5"/>
          <p:cNvPicPr preferRelativeResize="0"/>
          <p:nvPr/>
        </p:nvPicPr>
        <p:blipFill rotWithShape="1">
          <a:blip r:embed="rId5">
            <a:alphaModFix/>
          </a:blip>
          <a:srcRect b="35959" l="0" r="0" t="0"/>
          <a:stretch/>
        </p:blipFill>
        <p:spPr>
          <a:xfrm>
            <a:off x="0" y="2659321"/>
            <a:ext cx="5114307" cy="2582703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19380000" dist="76200">
              <a:srgbClr val="000000">
                <a:alpha val="50000"/>
              </a:srgbClr>
            </a:outerShdw>
          </a:effectLst>
        </p:spPr>
      </p:pic>
      <p:pic>
        <p:nvPicPr>
          <p:cNvPr id="92" name="Google Shape;92;p15"/>
          <p:cNvPicPr preferRelativeResize="0"/>
          <p:nvPr/>
        </p:nvPicPr>
        <p:blipFill rotWithShape="1">
          <a:blip r:embed="rId5">
            <a:alphaModFix/>
          </a:blip>
          <a:srcRect b="35959" l="0" r="0" t="0"/>
          <a:stretch/>
        </p:blipFill>
        <p:spPr>
          <a:xfrm>
            <a:off x="4029692" y="2659321"/>
            <a:ext cx="5114307" cy="2582703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19380000" dist="76200">
              <a:srgbClr val="000000">
                <a:alpha val="50000"/>
              </a:srgbClr>
            </a:outerShdw>
          </a:effectLst>
        </p:spPr>
      </p:pic>
      <p:pic>
        <p:nvPicPr>
          <p:cNvPr id="93" name="Google Shape;93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03163" y="324300"/>
            <a:ext cx="3834701" cy="806050"/>
          </a:xfrm>
          <a:prstGeom prst="rect">
            <a:avLst/>
          </a:prstGeom>
          <a:noFill/>
          <a:ln>
            <a:noFill/>
          </a:ln>
          <a:effectLst>
            <a:outerShdw blurRad="71438" rotWithShape="0" algn="bl" dir="19380000" dist="76200">
              <a:srgbClr val="000000">
                <a:alpha val="58000"/>
              </a:srgbClr>
            </a:outerShdw>
          </a:effectLst>
        </p:spPr>
      </p:pic>
      <p:pic>
        <p:nvPicPr>
          <p:cNvPr id="94" name="Google Shape;94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17125" y="1384700"/>
            <a:ext cx="3834701" cy="1409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19380000" dist="76200">
              <a:srgbClr val="000000">
                <a:alpha val="50000"/>
              </a:srgbClr>
            </a:outerShdw>
          </a:effectLst>
        </p:spPr>
      </p:pic>
      <p:sp>
        <p:nvSpPr>
          <p:cNvPr id="95" name="Google Shape;95;p15"/>
          <p:cNvSpPr txBox="1"/>
          <p:nvPr/>
        </p:nvSpPr>
        <p:spPr>
          <a:xfrm>
            <a:off x="908563" y="381563"/>
            <a:ext cx="3429300" cy="858900"/>
          </a:xfrm>
          <a:prstGeom prst="rect">
            <a:avLst/>
          </a:prstGeom>
          <a:noFill/>
          <a:ln>
            <a:noFill/>
          </a:ln>
          <a:effectLst>
            <a:outerShdw rotWithShape="0" algn="bl" dir="1800000" dist="28575">
              <a:srgbClr val="000000">
                <a:alpha val="24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222529"/>
                </a:solidFill>
                <a:latin typeface="Geo"/>
                <a:ea typeface="Geo"/>
                <a:cs typeface="Geo"/>
                <a:sym typeface="Geo"/>
              </a:rPr>
              <a:t>What's</a:t>
            </a:r>
            <a:r>
              <a:rPr lang="en" sz="3000">
                <a:solidFill>
                  <a:srgbClr val="222529"/>
                </a:solidFill>
                <a:latin typeface="Geo"/>
                <a:ea typeface="Geo"/>
                <a:cs typeface="Geo"/>
                <a:sym typeface="Geo"/>
              </a:rPr>
              <a:t> in our Data?</a:t>
            </a:r>
            <a:endParaRPr sz="3000">
              <a:solidFill>
                <a:srgbClr val="222529"/>
              </a:solidFill>
              <a:latin typeface="Geo"/>
              <a:ea typeface="Geo"/>
              <a:cs typeface="Geo"/>
              <a:sym typeface="Geo"/>
            </a:endParaRPr>
          </a:p>
        </p:txBody>
      </p:sp>
      <p:pic>
        <p:nvPicPr>
          <p:cNvPr id="96" name="Google Shape;96;p15"/>
          <p:cNvPicPr preferRelativeResize="0"/>
          <p:nvPr/>
        </p:nvPicPr>
        <p:blipFill rotWithShape="1">
          <a:blip r:embed="rId8">
            <a:alphaModFix/>
          </a:blip>
          <a:srcRect b="54814" l="0" r="76876" t="26380"/>
          <a:stretch/>
        </p:blipFill>
        <p:spPr>
          <a:xfrm>
            <a:off x="384988" y="369088"/>
            <a:ext cx="733874" cy="716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72506" y="1373800"/>
            <a:ext cx="2814383" cy="3445397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19380000" dist="76200">
              <a:srgbClr val="000000">
                <a:alpha val="50000"/>
              </a:srgbClr>
            </a:outerShdw>
          </a:effectLst>
        </p:spPr>
      </p:pic>
      <p:sp>
        <p:nvSpPr>
          <p:cNvPr id="98" name="Google Shape;98;p15"/>
          <p:cNvSpPr/>
          <p:nvPr/>
        </p:nvSpPr>
        <p:spPr>
          <a:xfrm>
            <a:off x="1113430" y="1628496"/>
            <a:ext cx="2496000" cy="3038400"/>
          </a:xfrm>
          <a:prstGeom prst="rect">
            <a:avLst/>
          </a:prstGeom>
          <a:solidFill>
            <a:srgbClr val="DEDED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5"/>
          <p:cNvSpPr txBox="1"/>
          <p:nvPr/>
        </p:nvSpPr>
        <p:spPr>
          <a:xfrm>
            <a:off x="1184386" y="1563229"/>
            <a:ext cx="2354100" cy="29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Abel"/>
                <a:ea typeface="Abel"/>
                <a:cs typeface="Abel"/>
                <a:sym typeface="Abel"/>
              </a:rPr>
              <a:t>Our dataset consists of a total 1014 unique pokemon from 8 generations (1996-2019).</a:t>
            </a:r>
            <a:endParaRPr>
              <a:solidFill>
                <a:schemeClr val="accent2"/>
              </a:solidFill>
              <a:latin typeface="Abel"/>
              <a:ea typeface="Abel"/>
              <a:cs typeface="Abel"/>
              <a:sym typeface="Abe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Abel"/>
                <a:ea typeface="Abel"/>
                <a:cs typeface="Abel"/>
                <a:sym typeface="Abel"/>
              </a:rPr>
              <a:t>It contains information from the games such as the stats (attack, defense, etc), ability, type, species, catch rate, base friendship, growth rate and gender.</a:t>
            </a:r>
            <a:endParaRPr>
              <a:solidFill>
                <a:schemeClr val="accent2"/>
              </a:solidFill>
              <a:latin typeface="Abel"/>
              <a:ea typeface="Abel"/>
              <a:cs typeface="Abel"/>
              <a:sym typeface="Abe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2"/>
              </a:solidFill>
              <a:latin typeface="Abel"/>
              <a:ea typeface="Abel"/>
              <a:cs typeface="Abel"/>
              <a:sym typeface="Abe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bel"/>
              <a:buChar char="●"/>
            </a:pPr>
            <a:r>
              <a:rPr lang="en">
                <a:solidFill>
                  <a:schemeClr val="accent2"/>
                </a:solidFill>
                <a:latin typeface="Abel"/>
                <a:ea typeface="Abel"/>
                <a:cs typeface="Abel"/>
                <a:sym typeface="Abel"/>
              </a:rPr>
              <a:t>Catch rate</a:t>
            </a:r>
            <a:endParaRPr>
              <a:solidFill>
                <a:schemeClr val="accent2"/>
              </a:solidFill>
              <a:latin typeface="Abel"/>
              <a:ea typeface="Abel"/>
              <a:cs typeface="Abel"/>
              <a:sym typeface="Abe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bel"/>
              <a:buChar char="●"/>
            </a:pPr>
            <a:r>
              <a:rPr lang="en">
                <a:solidFill>
                  <a:schemeClr val="accent2"/>
                </a:solidFill>
                <a:latin typeface="Abel"/>
                <a:ea typeface="Abel"/>
                <a:cs typeface="Abel"/>
                <a:sym typeface="Abel"/>
              </a:rPr>
              <a:t>Stats</a:t>
            </a:r>
            <a:endParaRPr>
              <a:solidFill>
                <a:schemeClr val="accent2"/>
              </a:solidFill>
              <a:latin typeface="Abel"/>
              <a:ea typeface="Abel"/>
              <a:cs typeface="Abel"/>
              <a:sym typeface="Abe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bel"/>
              <a:buChar char="●"/>
            </a:pPr>
            <a:r>
              <a:rPr lang="en">
                <a:solidFill>
                  <a:schemeClr val="accent2"/>
                </a:solidFill>
                <a:latin typeface="Abel"/>
                <a:ea typeface="Abel"/>
                <a:cs typeface="Abel"/>
                <a:sym typeface="Abel"/>
              </a:rPr>
              <a:t>Type, Height &amp; Weight</a:t>
            </a:r>
            <a:endParaRPr>
              <a:solidFill>
                <a:schemeClr val="accent2"/>
              </a:solidFill>
              <a:latin typeface="Abel"/>
              <a:ea typeface="Abel"/>
              <a:cs typeface="Abel"/>
              <a:sym typeface="Abel"/>
            </a:endParaRPr>
          </a:p>
        </p:txBody>
      </p:sp>
      <p:pic>
        <p:nvPicPr>
          <p:cNvPr id="100" name="Google Shape;100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17125" y="324288"/>
            <a:ext cx="3834701" cy="806050"/>
          </a:xfrm>
          <a:prstGeom prst="rect">
            <a:avLst/>
          </a:prstGeom>
          <a:noFill/>
          <a:ln>
            <a:noFill/>
          </a:ln>
          <a:effectLst>
            <a:outerShdw blurRad="71438" rotWithShape="0" algn="bl" dir="19380000" dist="76200">
              <a:srgbClr val="000000">
                <a:alpha val="58000"/>
              </a:srgbClr>
            </a:outerShdw>
          </a:effectLst>
        </p:spPr>
      </p:pic>
      <p:sp>
        <p:nvSpPr>
          <p:cNvPr id="101" name="Google Shape;101;p15"/>
          <p:cNvSpPr txBox="1"/>
          <p:nvPr/>
        </p:nvSpPr>
        <p:spPr>
          <a:xfrm>
            <a:off x="5322525" y="381550"/>
            <a:ext cx="3429300" cy="858900"/>
          </a:xfrm>
          <a:prstGeom prst="rect">
            <a:avLst/>
          </a:prstGeom>
          <a:noFill/>
          <a:ln>
            <a:noFill/>
          </a:ln>
          <a:effectLst>
            <a:outerShdw rotWithShape="0" algn="bl" dir="1800000" dist="28575">
              <a:srgbClr val="000000">
                <a:alpha val="24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222529"/>
                </a:solidFill>
                <a:latin typeface="Geo"/>
                <a:ea typeface="Geo"/>
                <a:cs typeface="Geo"/>
                <a:sym typeface="Geo"/>
              </a:rPr>
              <a:t>Why did we pick it</a:t>
            </a:r>
            <a:r>
              <a:rPr lang="en" sz="3000">
                <a:solidFill>
                  <a:srgbClr val="222529"/>
                </a:solidFill>
                <a:latin typeface="Geo"/>
                <a:ea typeface="Geo"/>
                <a:cs typeface="Geo"/>
                <a:sym typeface="Geo"/>
              </a:rPr>
              <a:t>?</a:t>
            </a:r>
            <a:endParaRPr sz="3000">
              <a:solidFill>
                <a:srgbClr val="222529"/>
              </a:solidFill>
              <a:latin typeface="Geo"/>
              <a:ea typeface="Geo"/>
              <a:cs typeface="Geo"/>
              <a:sym typeface="Geo"/>
            </a:endParaRPr>
          </a:p>
        </p:txBody>
      </p:sp>
      <p:pic>
        <p:nvPicPr>
          <p:cNvPr id="102" name="Google Shape;102;p15"/>
          <p:cNvPicPr preferRelativeResize="0"/>
          <p:nvPr/>
        </p:nvPicPr>
        <p:blipFill rotWithShape="1">
          <a:blip r:embed="rId8">
            <a:alphaModFix/>
          </a:blip>
          <a:srcRect b="54814" l="0" r="76876" t="26380"/>
          <a:stretch/>
        </p:blipFill>
        <p:spPr>
          <a:xfrm>
            <a:off x="4838175" y="369075"/>
            <a:ext cx="733874" cy="716475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5"/>
          <p:cNvSpPr txBox="1"/>
          <p:nvPr/>
        </p:nvSpPr>
        <p:spPr>
          <a:xfrm>
            <a:off x="5077545" y="1598353"/>
            <a:ext cx="3526800" cy="10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Abel"/>
                <a:ea typeface="Abel"/>
                <a:cs typeface="Abel"/>
                <a:sym typeface="Abel"/>
              </a:rPr>
              <a:t>We picked this dataset mostly because of the usability rating and the amount of data it provides. Pokemon is nostalgic and has a lot of data to manipulate.</a:t>
            </a:r>
            <a:endParaRPr>
              <a:solidFill>
                <a:schemeClr val="accent2"/>
              </a:solidFill>
              <a:latin typeface="Abel"/>
              <a:ea typeface="Abel"/>
              <a:cs typeface="Abel"/>
              <a:sym typeface="Abe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2253B"/>
            </a:gs>
            <a:gs pos="17000">
              <a:srgbClr val="2D5C95"/>
            </a:gs>
            <a:gs pos="64000">
              <a:srgbClr val="4D7D5C"/>
            </a:gs>
            <a:gs pos="100000">
              <a:srgbClr val="4D7D5C"/>
            </a:gs>
          </a:gsLst>
          <a:lin ang="5400012" scaled="0"/>
        </a:grad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4375" y="622300"/>
            <a:ext cx="4521201" cy="4521201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6"/>
          <p:cNvSpPr/>
          <p:nvPr/>
        </p:nvSpPr>
        <p:spPr>
          <a:xfrm flipH="1">
            <a:off x="-12" y="-7825"/>
            <a:ext cx="4636075" cy="5159150"/>
          </a:xfrm>
          <a:prstGeom prst="flowChartInputOutput">
            <a:avLst/>
          </a:prstGeom>
          <a:gradFill>
            <a:gsLst>
              <a:gs pos="0">
                <a:srgbClr val="CC4F3F"/>
              </a:gs>
              <a:gs pos="100000">
                <a:srgbClr val="85200C"/>
              </a:gs>
            </a:gsLst>
            <a:lin ang="5400012" scaled="0"/>
          </a:gradFill>
          <a:ln>
            <a:noFill/>
          </a:ln>
          <a:effectLst>
            <a:outerShdw blurRad="171450" rotWithShape="0" algn="bl" dist="3238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0" name="Google Shape;11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1413" y="551812"/>
            <a:ext cx="2991325" cy="7769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1380000" dist="171450">
              <a:srgbClr val="000000">
                <a:alpha val="50000"/>
              </a:srgbClr>
            </a:outerShdw>
          </a:effectLst>
        </p:spPr>
      </p:pic>
      <p:sp>
        <p:nvSpPr>
          <p:cNvPr id="111" name="Google Shape;111;p16"/>
          <p:cNvSpPr/>
          <p:nvPr/>
        </p:nvSpPr>
        <p:spPr>
          <a:xfrm>
            <a:off x="679463" y="676900"/>
            <a:ext cx="2779800" cy="526800"/>
          </a:xfrm>
          <a:prstGeom prst="rect">
            <a:avLst/>
          </a:prstGeom>
          <a:solidFill>
            <a:srgbClr val="D5D5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2" name="Google Shape;112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87888" y="1527700"/>
            <a:ext cx="2260300" cy="208809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1380000" dist="171450">
              <a:srgbClr val="000000">
                <a:alpha val="50000"/>
              </a:srgbClr>
            </a:outerShdw>
          </a:effectLst>
        </p:spPr>
      </p:pic>
      <p:sp>
        <p:nvSpPr>
          <p:cNvPr id="113" name="Google Shape;113;p16"/>
          <p:cNvSpPr/>
          <p:nvPr/>
        </p:nvSpPr>
        <p:spPr>
          <a:xfrm>
            <a:off x="1345575" y="1662000"/>
            <a:ext cx="1944900" cy="1819500"/>
          </a:xfrm>
          <a:prstGeom prst="rect">
            <a:avLst/>
          </a:prstGeom>
          <a:solidFill>
            <a:srgbClr val="DFDFD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16"/>
          <p:cNvSpPr txBox="1"/>
          <p:nvPr/>
        </p:nvSpPr>
        <p:spPr>
          <a:xfrm>
            <a:off x="633825" y="712450"/>
            <a:ext cx="2866500" cy="455700"/>
          </a:xfrm>
          <a:prstGeom prst="rect">
            <a:avLst/>
          </a:prstGeom>
          <a:noFill/>
          <a:ln>
            <a:noFill/>
          </a:ln>
          <a:effectLst>
            <a:outerShdw rotWithShape="0" algn="bl" dir="1500000" dist="19050">
              <a:srgbClr val="000000">
                <a:alpha val="23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2"/>
                </a:solidFill>
                <a:latin typeface="DotGothic16"/>
                <a:ea typeface="DotGothic16"/>
                <a:cs typeface="DotGothic16"/>
                <a:sym typeface="DotGothic16"/>
              </a:rPr>
              <a:t>Design concept/Inspiration</a:t>
            </a:r>
            <a:endParaRPr b="1" sz="1600">
              <a:solidFill>
                <a:schemeClr val="dk2"/>
              </a:solidFill>
              <a:latin typeface="DotGothic16"/>
              <a:ea typeface="DotGothic16"/>
              <a:cs typeface="DotGothic16"/>
              <a:sym typeface="DotGothic16"/>
            </a:endParaRPr>
          </a:p>
        </p:txBody>
      </p:sp>
      <p:pic>
        <p:nvPicPr>
          <p:cNvPr id="115" name="Google Shape;11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3338" y="3814712"/>
            <a:ext cx="2991325" cy="7769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1380000" dist="171450">
              <a:srgbClr val="000000">
                <a:alpha val="50000"/>
              </a:srgbClr>
            </a:outerShdw>
          </a:effectLst>
        </p:spPr>
      </p:pic>
      <p:sp>
        <p:nvSpPr>
          <p:cNvPr id="116" name="Google Shape;116;p16"/>
          <p:cNvSpPr/>
          <p:nvPr/>
        </p:nvSpPr>
        <p:spPr>
          <a:xfrm>
            <a:off x="1181388" y="3939800"/>
            <a:ext cx="2779800" cy="526800"/>
          </a:xfrm>
          <a:prstGeom prst="rect">
            <a:avLst/>
          </a:prstGeom>
          <a:solidFill>
            <a:srgbClr val="D5D5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16"/>
          <p:cNvSpPr txBox="1"/>
          <p:nvPr/>
        </p:nvSpPr>
        <p:spPr>
          <a:xfrm>
            <a:off x="1138038" y="3939800"/>
            <a:ext cx="2866500" cy="5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 u="sng">
                <a:solidFill>
                  <a:srgbClr val="434343"/>
                </a:solid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Pokémon Base Stats Dataset (kaggle.com)</a:t>
            </a:r>
            <a:endParaRPr b="1" sz="1600">
              <a:solidFill>
                <a:srgbClr val="434343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118" name="Google Shape;118;p16"/>
          <p:cNvSpPr txBox="1"/>
          <p:nvPr/>
        </p:nvSpPr>
        <p:spPr>
          <a:xfrm>
            <a:off x="1315775" y="1641750"/>
            <a:ext cx="2009100" cy="18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Abel"/>
                <a:ea typeface="Abel"/>
                <a:cs typeface="Abel"/>
                <a:sym typeface="Abel"/>
              </a:rPr>
              <a:t>For our visuals and dash we decided to choose a wide range of bright colors because we felt it best represented pokemon themselves. For the slides we decided to represent the games.</a:t>
            </a:r>
            <a:endParaRPr>
              <a:solidFill>
                <a:schemeClr val="accent2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119" name="Google Shape;119;p16"/>
          <p:cNvSpPr/>
          <p:nvPr/>
        </p:nvSpPr>
        <p:spPr>
          <a:xfrm flipH="1">
            <a:off x="4507925" y="-7825"/>
            <a:ext cx="4636075" cy="5159150"/>
          </a:xfrm>
          <a:prstGeom prst="flowChartInputOutput">
            <a:avLst/>
          </a:prstGeom>
          <a:gradFill>
            <a:gsLst>
              <a:gs pos="0">
                <a:srgbClr val="3C78D8"/>
              </a:gs>
              <a:gs pos="100000">
                <a:srgbClr val="1C4587"/>
              </a:gs>
            </a:gsLst>
            <a:lin ang="5400012" scaled="0"/>
          </a:gradFill>
          <a:ln>
            <a:noFill/>
          </a:ln>
          <a:effectLst>
            <a:outerShdw blurRad="171450" rotWithShape="0" algn="bl" dist="3238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0" name="Google Shape;12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37350" y="551800"/>
            <a:ext cx="2866499" cy="777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1380000" dist="171450">
              <a:srgbClr val="000000">
                <a:alpha val="50000"/>
              </a:srgbClr>
            </a:outerShdw>
          </a:effectLst>
        </p:spPr>
      </p:pic>
      <p:sp>
        <p:nvSpPr>
          <p:cNvPr id="121" name="Google Shape;121;p16"/>
          <p:cNvSpPr/>
          <p:nvPr/>
        </p:nvSpPr>
        <p:spPr>
          <a:xfrm>
            <a:off x="5140891" y="676891"/>
            <a:ext cx="2664000" cy="526800"/>
          </a:xfrm>
          <a:prstGeom prst="rect">
            <a:avLst/>
          </a:prstGeom>
          <a:solidFill>
            <a:srgbClr val="D5D5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16"/>
          <p:cNvSpPr txBox="1"/>
          <p:nvPr/>
        </p:nvSpPr>
        <p:spPr>
          <a:xfrm>
            <a:off x="5099500" y="712450"/>
            <a:ext cx="2746800" cy="455700"/>
          </a:xfrm>
          <a:prstGeom prst="rect">
            <a:avLst/>
          </a:prstGeom>
          <a:noFill/>
          <a:ln>
            <a:noFill/>
          </a:ln>
          <a:effectLst>
            <a:outerShdw rotWithShape="0" algn="bl" dir="1500000" dist="19050">
              <a:srgbClr val="000000">
                <a:alpha val="23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2"/>
                </a:solidFill>
                <a:latin typeface="DotGothic16"/>
                <a:ea typeface="DotGothic16"/>
                <a:cs typeface="DotGothic16"/>
                <a:sym typeface="DotGothic16"/>
              </a:rPr>
              <a:t>Data Cleaning</a:t>
            </a:r>
            <a:endParaRPr b="1" sz="1600">
              <a:solidFill>
                <a:schemeClr val="dk2"/>
              </a:solidFill>
              <a:latin typeface="DotGothic16"/>
              <a:ea typeface="DotGothic16"/>
              <a:cs typeface="DotGothic16"/>
              <a:sym typeface="DotGothic16"/>
            </a:endParaRPr>
          </a:p>
        </p:txBody>
      </p:sp>
      <p:pic>
        <p:nvPicPr>
          <p:cNvPr id="123" name="Google Shape;123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43538" y="1538800"/>
            <a:ext cx="2260300" cy="208809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1380000" dist="171450">
              <a:srgbClr val="000000">
                <a:alpha val="50000"/>
              </a:srgbClr>
            </a:outerShdw>
          </a:effectLst>
        </p:spPr>
      </p:pic>
      <p:sp>
        <p:nvSpPr>
          <p:cNvPr id="124" name="Google Shape;124;p16"/>
          <p:cNvSpPr/>
          <p:nvPr/>
        </p:nvSpPr>
        <p:spPr>
          <a:xfrm>
            <a:off x="5801225" y="1673100"/>
            <a:ext cx="1944900" cy="1819500"/>
          </a:xfrm>
          <a:prstGeom prst="rect">
            <a:avLst/>
          </a:prstGeom>
          <a:solidFill>
            <a:srgbClr val="DFDFD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16"/>
          <p:cNvSpPr txBox="1"/>
          <p:nvPr/>
        </p:nvSpPr>
        <p:spPr>
          <a:xfrm>
            <a:off x="5771425" y="1652850"/>
            <a:ext cx="2009100" cy="18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Abel"/>
                <a:ea typeface="Abel"/>
                <a:cs typeface="Abel"/>
                <a:sym typeface="Abel"/>
              </a:rPr>
              <a:t>Our dataset was very clean and required very minimal amount of cleaning. The “Type” column had to change from multiple to just one.</a:t>
            </a:r>
            <a:endParaRPr>
              <a:solidFill>
                <a:schemeClr val="accent2"/>
              </a:solidFill>
              <a:latin typeface="Abel"/>
              <a:ea typeface="Abel"/>
              <a:cs typeface="Abel"/>
              <a:sym typeface="Abe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AF2274"/>
            </a:gs>
            <a:gs pos="10000">
              <a:srgbClr val="541138"/>
            </a:gs>
            <a:gs pos="68000">
              <a:srgbClr val="2C6788"/>
            </a:gs>
            <a:gs pos="100000">
              <a:srgbClr val="293F3A"/>
            </a:gs>
          </a:gsLst>
          <a:lin ang="5400012" scaled="0"/>
        </a:gradFill>
      </p:bgPr>
    </p:bg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3325" y="1390850"/>
            <a:ext cx="3977875" cy="3857875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17"/>
          <p:cNvSpPr/>
          <p:nvPr/>
        </p:nvSpPr>
        <p:spPr>
          <a:xfrm>
            <a:off x="1225975" y="13"/>
            <a:ext cx="6592800" cy="5143500"/>
          </a:xfrm>
          <a:prstGeom prst="parallelogram">
            <a:avLst>
              <a:gd fmla="val 25000" name="adj"/>
            </a:avLst>
          </a:prstGeom>
          <a:solidFill>
            <a:srgbClr val="2323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pic>
        <p:nvPicPr>
          <p:cNvPr id="132" name="Google Shape;13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27550" y="779125"/>
            <a:ext cx="4720000" cy="886175"/>
          </a:xfrm>
          <a:prstGeom prst="rect">
            <a:avLst/>
          </a:prstGeom>
          <a:solidFill>
            <a:srgbClr val="232323"/>
          </a:solidFill>
          <a:ln>
            <a:noFill/>
          </a:ln>
          <a:effectLst>
            <a:outerShdw blurRad="57150" rotWithShape="0" algn="bl" dir="5400000" dist="171450">
              <a:srgbClr val="000000">
                <a:alpha val="50000"/>
              </a:srgbClr>
            </a:outerShdw>
          </a:effectLst>
        </p:spPr>
      </p:pic>
      <p:sp>
        <p:nvSpPr>
          <p:cNvPr id="133" name="Google Shape;133;p17"/>
          <p:cNvSpPr/>
          <p:nvPr/>
        </p:nvSpPr>
        <p:spPr>
          <a:xfrm>
            <a:off x="2682040" y="858905"/>
            <a:ext cx="4142100" cy="699900"/>
          </a:xfrm>
          <a:prstGeom prst="rect">
            <a:avLst/>
          </a:prstGeom>
          <a:solidFill>
            <a:srgbClr val="CCCCC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17"/>
          <p:cNvSpPr txBox="1"/>
          <p:nvPr/>
        </p:nvSpPr>
        <p:spPr>
          <a:xfrm>
            <a:off x="2645150" y="774600"/>
            <a:ext cx="4215900" cy="784200"/>
          </a:xfrm>
          <a:prstGeom prst="rect">
            <a:avLst/>
          </a:prstGeom>
          <a:noFill/>
          <a:ln>
            <a:noFill/>
          </a:ln>
          <a:effectLst>
            <a:outerShdw rotWithShape="0" algn="bl" dir="1500000" dist="19050">
              <a:srgbClr val="000000">
                <a:alpha val="23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434343"/>
                </a:solidFill>
                <a:latin typeface="DotGothic16"/>
                <a:ea typeface="DotGothic16"/>
                <a:cs typeface="DotGothic16"/>
                <a:sym typeface="DotGothic16"/>
              </a:rPr>
              <a:t>What are the top 5 easiest pokemon to catch and what are the top 5 most difficult to catch?</a:t>
            </a:r>
            <a:endParaRPr b="1">
              <a:solidFill>
                <a:srgbClr val="434343"/>
              </a:solidFill>
              <a:latin typeface="DotGothic16"/>
              <a:ea typeface="DotGothic16"/>
              <a:cs typeface="DotGothic16"/>
              <a:sym typeface="DotGothic16"/>
            </a:endParaRPr>
          </a:p>
        </p:txBody>
      </p:sp>
      <p:pic>
        <p:nvPicPr>
          <p:cNvPr id="135" name="Google Shape;135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62375" y="2128663"/>
            <a:ext cx="4720000" cy="886175"/>
          </a:xfrm>
          <a:prstGeom prst="rect">
            <a:avLst/>
          </a:prstGeom>
          <a:solidFill>
            <a:srgbClr val="232323"/>
          </a:solidFill>
          <a:ln>
            <a:noFill/>
          </a:ln>
          <a:effectLst>
            <a:outerShdw blurRad="57150" rotWithShape="0" algn="bl" dir="5400000" dist="171450">
              <a:srgbClr val="000000">
                <a:alpha val="50000"/>
              </a:srgbClr>
            </a:outerShdw>
          </a:effectLst>
        </p:spPr>
      </p:pic>
      <p:sp>
        <p:nvSpPr>
          <p:cNvPr id="136" name="Google Shape;136;p17"/>
          <p:cNvSpPr/>
          <p:nvPr/>
        </p:nvSpPr>
        <p:spPr>
          <a:xfrm>
            <a:off x="2316865" y="2208442"/>
            <a:ext cx="4142100" cy="699900"/>
          </a:xfrm>
          <a:prstGeom prst="rect">
            <a:avLst/>
          </a:prstGeom>
          <a:solidFill>
            <a:srgbClr val="CCCCC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7" name="Google Shape;13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21825" y="3558000"/>
            <a:ext cx="4720000" cy="886175"/>
          </a:xfrm>
          <a:prstGeom prst="rect">
            <a:avLst/>
          </a:prstGeom>
          <a:solidFill>
            <a:srgbClr val="232323"/>
          </a:solidFill>
          <a:ln>
            <a:noFill/>
          </a:ln>
          <a:effectLst>
            <a:outerShdw blurRad="57150" rotWithShape="0" algn="bl" dir="5400000" dist="171450">
              <a:srgbClr val="000000">
                <a:alpha val="50000"/>
              </a:srgbClr>
            </a:outerShdw>
          </a:effectLst>
        </p:spPr>
      </p:pic>
      <p:sp>
        <p:nvSpPr>
          <p:cNvPr id="138" name="Google Shape;138;p17"/>
          <p:cNvSpPr/>
          <p:nvPr/>
        </p:nvSpPr>
        <p:spPr>
          <a:xfrm>
            <a:off x="1976315" y="3637780"/>
            <a:ext cx="4142100" cy="699900"/>
          </a:xfrm>
          <a:prstGeom prst="rect">
            <a:avLst/>
          </a:prstGeom>
          <a:solidFill>
            <a:srgbClr val="CCCCC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7"/>
          <p:cNvSpPr txBox="1"/>
          <p:nvPr/>
        </p:nvSpPr>
        <p:spPr>
          <a:xfrm>
            <a:off x="2279975" y="2128675"/>
            <a:ext cx="4215900" cy="784200"/>
          </a:xfrm>
          <a:prstGeom prst="rect">
            <a:avLst/>
          </a:prstGeom>
          <a:noFill/>
          <a:ln>
            <a:noFill/>
          </a:ln>
          <a:effectLst>
            <a:outerShdw rotWithShape="0" algn="bl" dir="1500000" dist="19050">
              <a:srgbClr val="000000">
                <a:alpha val="23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434343"/>
                </a:solidFill>
                <a:latin typeface="DotGothic16"/>
                <a:ea typeface="DotGothic16"/>
                <a:cs typeface="DotGothic16"/>
                <a:sym typeface="DotGothic16"/>
              </a:rPr>
              <a:t>Based on generation. what generation is the top based on the average attack, defense, speed, special attack, special defense?</a:t>
            </a:r>
            <a:endParaRPr b="1">
              <a:solidFill>
                <a:srgbClr val="434343"/>
              </a:solidFill>
              <a:latin typeface="DotGothic16"/>
              <a:ea typeface="DotGothic16"/>
              <a:cs typeface="DotGothic16"/>
              <a:sym typeface="DotGothic16"/>
            </a:endParaRPr>
          </a:p>
        </p:txBody>
      </p:sp>
      <p:sp>
        <p:nvSpPr>
          <p:cNvPr id="140" name="Google Shape;140;p17"/>
          <p:cNvSpPr txBox="1"/>
          <p:nvPr/>
        </p:nvSpPr>
        <p:spPr>
          <a:xfrm>
            <a:off x="1939425" y="3558000"/>
            <a:ext cx="4215900" cy="784200"/>
          </a:xfrm>
          <a:prstGeom prst="rect">
            <a:avLst/>
          </a:prstGeom>
          <a:noFill/>
          <a:ln>
            <a:noFill/>
          </a:ln>
          <a:effectLst>
            <a:outerShdw rotWithShape="0" algn="bl" dir="1500000" dist="19050">
              <a:srgbClr val="000000">
                <a:alpha val="23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34343"/>
                </a:solidFill>
                <a:latin typeface="DotGothic16"/>
                <a:ea typeface="DotGothic16"/>
                <a:cs typeface="DotGothic16"/>
                <a:sym typeface="DotGothic16"/>
              </a:rPr>
              <a:t>What type of pokemon has the most and what type has the least?</a:t>
            </a:r>
            <a:endParaRPr b="1">
              <a:solidFill>
                <a:srgbClr val="434343"/>
              </a:solidFill>
              <a:latin typeface="DotGothic16"/>
              <a:ea typeface="DotGothic16"/>
              <a:cs typeface="DotGothic16"/>
              <a:sym typeface="DotGothic16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8C8C8C"/>
            </a:gs>
            <a:gs pos="100000">
              <a:srgbClr val="404040"/>
            </a:gs>
          </a:gsLst>
          <a:lin ang="5400012" scaled="0"/>
        </a:grad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5141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18"/>
          <p:cNvSpPr/>
          <p:nvPr/>
        </p:nvSpPr>
        <p:spPr>
          <a:xfrm>
            <a:off x="5052475" y="0"/>
            <a:ext cx="4076400" cy="5143500"/>
          </a:xfrm>
          <a:prstGeom prst="rect">
            <a:avLst/>
          </a:prstGeom>
          <a:solidFill>
            <a:srgbClr val="2323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7" name="Google Shape;14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98431" y="1303200"/>
            <a:ext cx="2814383" cy="3445397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1380000" dist="171450">
              <a:srgbClr val="000000">
                <a:alpha val="50000"/>
              </a:srgbClr>
            </a:outerShdw>
          </a:effectLst>
        </p:spPr>
      </p:pic>
      <p:sp>
        <p:nvSpPr>
          <p:cNvPr id="148" name="Google Shape;148;p18"/>
          <p:cNvSpPr/>
          <p:nvPr/>
        </p:nvSpPr>
        <p:spPr>
          <a:xfrm>
            <a:off x="5930075" y="1657450"/>
            <a:ext cx="2289900" cy="2933100"/>
          </a:xfrm>
          <a:prstGeom prst="rect">
            <a:avLst/>
          </a:prstGeom>
          <a:solidFill>
            <a:srgbClr val="DEDED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9" name="Google Shape;149;p18"/>
          <p:cNvPicPr preferRelativeResize="0"/>
          <p:nvPr/>
        </p:nvPicPr>
        <p:blipFill rotWithShape="1">
          <a:blip r:embed="rId5">
            <a:alphaModFix/>
          </a:blip>
          <a:srcRect b="2241" l="7203" r="4300" t="5113"/>
          <a:stretch/>
        </p:blipFill>
        <p:spPr>
          <a:xfrm>
            <a:off x="691475" y="3680750"/>
            <a:ext cx="864825" cy="870475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18"/>
          <p:cNvSpPr txBox="1"/>
          <p:nvPr/>
        </p:nvSpPr>
        <p:spPr>
          <a:xfrm>
            <a:off x="5883025" y="1500600"/>
            <a:ext cx="2415300" cy="30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151" name="Google Shape;151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09463" y="350117"/>
            <a:ext cx="2992326" cy="640859"/>
          </a:xfrm>
          <a:prstGeom prst="rect">
            <a:avLst/>
          </a:prstGeom>
          <a:noFill/>
          <a:ln>
            <a:noFill/>
          </a:ln>
          <a:effectLst>
            <a:outerShdw blurRad="71438" rotWithShape="0" algn="bl" dir="1380001" dist="171450">
              <a:srgbClr val="000000">
                <a:alpha val="58000"/>
              </a:srgbClr>
            </a:outerShdw>
          </a:effectLst>
        </p:spPr>
      </p:pic>
      <p:sp>
        <p:nvSpPr>
          <p:cNvPr id="152" name="Google Shape;152;p18"/>
          <p:cNvSpPr txBox="1"/>
          <p:nvPr/>
        </p:nvSpPr>
        <p:spPr>
          <a:xfrm>
            <a:off x="5883036" y="308175"/>
            <a:ext cx="2676000" cy="682800"/>
          </a:xfrm>
          <a:prstGeom prst="rect">
            <a:avLst/>
          </a:prstGeom>
          <a:noFill/>
          <a:ln>
            <a:noFill/>
          </a:ln>
          <a:effectLst>
            <a:outerShdw rotWithShape="0" algn="bl" dir="1380000" dist="28575">
              <a:srgbClr val="000000">
                <a:alpha val="24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222529"/>
                </a:solidFill>
                <a:latin typeface="Geo"/>
                <a:ea typeface="Geo"/>
                <a:cs typeface="Geo"/>
                <a:sym typeface="Geo"/>
              </a:rPr>
              <a:t>Our Model</a:t>
            </a:r>
            <a:endParaRPr sz="3000">
              <a:solidFill>
                <a:srgbClr val="222529"/>
              </a:solidFill>
              <a:latin typeface="Geo"/>
              <a:ea typeface="Geo"/>
              <a:cs typeface="Geo"/>
              <a:sym typeface="Geo"/>
            </a:endParaRPr>
          </a:p>
        </p:txBody>
      </p:sp>
      <p:pic>
        <p:nvPicPr>
          <p:cNvPr id="153" name="Google Shape;153;p18"/>
          <p:cNvPicPr preferRelativeResize="0"/>
          <p:nvPr/>
        </p:nvPicPr>
        <p:blipFill rotWithShape="1">
          <a:blip r:embed="rId7">
            <a:alphaModFix/>
          </a:blip>
          <a:srcRect b="54814" l="0" r="76876" t="26380"/>
          <a:stretch/>
        </p:blipFill>
        <p:spPr>
          <a:xfrm>
            <a:off x="5453863" y="376712"/>
            <a:ext cx="619442" cy="587683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18"/>
          <p:cNvSpPr txBox="1"/>
          <p:nvPr/>
        </p:nvSpPr>
        <p:spPr>
          <a:xfrm>
            <a:off x="5883036" y="1531654"/>
            <a:ext cx="2354100" cy="29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bel"/>
              <a:buChar char="●"/>
            </a:pPr>
            <a:r>
              <a:rPr lang="en" sz="2000">
                <a:solidFill>
                  <a:schemeClr val="accent2"/>
                </a:solidFill>
                <a:latin typeface="Abel"/>
                <a:ea typeface="Abel"/>
                <a:cs typeface="Abel"/>
                <a:sym typeface="Abel"/>
              </a:rPr>
              <a:t>For our model we chose Random ForestRegressor</a:t>
            </a:r>
            <a:endParaRPr sz="2000">
              <a:solidFill>
                <a:schemeClr val="accent2"/>
              </a:solidFill>
              <a:latin typeface="Abel"/>
              <a:ea typeface="Abel"/>
              <a:cs typeface="Abel"/>
              <a:sym typeface="Abel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bel"/>
              <a:buChar char="●"/>
            </a:pPr>
            <a:r>
              <a:rPr lang="en" sz="2000">
                <a:solidFill>
                  <a:schemeClr val="accent2"/>
                </a:solidFill>
                <a:latin typeface="Abel"/>
                <a:ea typeface="Abel"/>
                <a:cs typeface="Abel"/>
                <a:sym typeface="Abel"/>
              </a:rPr>
              <a:t>The RMSE was 66%. This is what we found to be the best vs other models</a:t>
            </a:r>
            <a:endParaRPr sz="2000">
              <a:solidFill>
                <a:schemeClr val="accent2"/>
              </a:solidFill>
              <a:latin typeface="Abel"/>
              <a:ea typeface="Abel"/>
              <a:cs typeface="Abel"/>
              <a:sym typeface="Abe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1"/>
            </a:gs>
            <a:gs pos="21000">
              <a:schemeClr val="dk1"/>
            </a:gs>
            <a:gs pos="66000">
              <a:srgbClr val="1F1781"/>
            </a:gs>
            <a:gs pos="89000">
              <a:srgbClr val="263573"/>
            </a:gs>
            <a:gs pos="100000">
              <a:srgbClr val="1F178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9"/>
          <p:cNvSpPr/>
          <p:nvPr/>
        </p:nvSpPr>
        <p:spPr>
          <a:xfrm>
            <a:off x="601250" y="2288225"/>
            <a:ext cx="8019900" cy="1620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57150" rotWithShape="0" algn="bl" dir="3060000" dist="1714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0" name="Google Shape;16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5000" y="2395000"/>
            <a:ext cx="7772400" cy="1371600"/>
          </a:xfrm>
          <a:prstGeom prst="rect">
            <a:avLst/>
          </a:prstGeom>
          <a:solidFill>
            <a:srgbClr val="232323"/>
          </a:solidFill>
          <a:ln>
            <a:noFill/>
          </a:ln>
        </p:spPr>
      </p:pic>
      <p:sp>
        <p:nvSpPr>
          <p:cNvPr id="161" name="Google Shape;161;p19"/>
          <p:cNvSpPr/>
          <p:nvPr/>
        </p:nvSpPr>
        <p:spPr>
          <a:xfrm>
            <a:off x="1099250" y="2590675"/>
            <a:ext cx="6666000" cy="964500"/>
          </a:xfrm>
          <a:prstGeom prst="rect">
            <a:avLst/>
          </a:prstGeom>
          <a:solidFill>
            <a:srgbClr val="DFE1D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19"/>
          <p:cNvSpPr txBox="1"/>
          <p:nvPr/>
        </p:nvSpPr>
        <p:spPr>
          <a:xfrm>
            <a:off x="1056500" y="2537900"/>
            <a:ext cx="6763500" cy="1072200"/>
          </a:xfrm>
          <a:prstGeom prst="rect">
            <a:avLst/>
          </a:prstGeom>
          <a:noFill/>
          <a:ln>
            <a:noFill/>
          </a:ln>
          <a:effectLst>
            <a:outerShdw rotWithShape="0" algn="bl" dir="1500000" dist="47625">
              <a:srgbClr val="000000">
                <a:alpha val="23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rgbClr val="434343"/>
                </a:solidFill>
                <a:latin typeface="DotGothic16"/>
                <a:ea typeface="DotGothic16"/>
                <a:cs typeface="DotGothic16"/>
                <a:sym typeface="DotGothic16"/>
              </a:rPr>
              <a:t>Live demo!</a:t>
            </a:r>
            <a:endParaRPr b="1" sz="3200">
              <a:solidFill>
                <a:srgbClr val="434343"/>
              </a:solidFill>
              <a:latin typeface="DotGothic16"/>
              <a:ea typeface="DotGothic16"/>
              <a:cs typeface="DotGothic16"/>
              <a:sym typeface="DotGothic16"/>
            </a:endParaRPr>
          </a:p>
        </p:txBody>
      </p:sp>
      <p:pic>
        <p:nvPicPr>
          <p:cNvPr id="163" name="Google Shape;16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71403" y="1664725"/>
            <a:ext cx="1679600" cy="73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19"/>
          <p:cNvPicPr preferRelativeResize="0"/>
          <p:nvPr/>
        </p:nvPicPr>
        <p:blipFill rotWithShape="1">
          <a:blip r:embed="rId5">
            <a:alphaModFix/>
          </a:blip>
          <a:srcRect b="39893" l="39736" r="39945" t="39381"/>
          <a:stretch/>
        </p:blipFill>
        <p:spPr>
          <a:xfrm>
            <a:off x="32749" y="1"/>
            <a:ext cx="1152801" cy="1175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19"/>
          <p:cNvPicPr preferRelativeResize="0"/>
          <p:nvPr/>
        </p:nvPicPr>
        <p:blipFill rotWithShape="1">
          <a:blip r:embed="rId5">
            <a:alphaModFix/>
          </a:blip>
          <a:srcRect b="39893" l="39736" r="39945" t="39381"/>
          <a:stretch/>
        </p:blipFill>
        <p:spPr>
          <a:xfrm>
            <a:off x="7991199" y="1"/>
            <a:ext cx="1152801" cy="1175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C4F3F"/>
        </a:solidFill>
      </p:bgPr>
    </p:bg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0"/>
          <p:cNvSpPr/>
          <p:nvPr/>
        </p:nvSpPr>
        <p:spPr>
          <a:xfrm>
            <a:off x="0" y="5250"/>
            <a:ext cx="9065700" cy="5133000"/>
          </a:xfrm>
          <a:prstGeom prst="rtTriangle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20"/>
          <p:cNvSpPr txBox="1"/>
          <p:nvPr>
            <p:ph idx="2" type="body"/>
          </p:nvPr>
        </p:nvSpPr>
        <p:spPr>
          <a:xfrm>
            <a:off x="0" y="1606650"/>
            <a:ext cx="4601700" cy="2159400"/>
          </a:xfrm>
          <a:prstGeom prst="rect">
            <a:avLst/>
          </a:prstGeom>
          <a:solidFill>
            <a:srgbClr val="232323"/>
          </a:solidFill>
          <a:ln>
            <a:noFill/>
          </a:ln>
          <a:effectLst>
            <a:outerShdw blurRad="528638" rotWithShape="0" algn="bl" dir="10620000" dist="49530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72" name="Google Shape;172;p20"/>
          <p:cNvSpPr txBox="1"/>
          <p:nvPr/>
        </p:nvSpPr>
        <p:spPr>
          <a:xfrm>
            <a:off x="1294850" y="2708650"/>
            <a:ext cx="1499400" cy="7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73" name="Google Shape;173;p20"/>
          <p:cNvSpPr/>
          <p:nvPr/>
        </p:nvSpPr>
        <p:spPr>
          <a:xfrm>
            <a:off x="352600" y="1970400"/>
            <a:ext cx="3898800" cy="14271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F0F0F0"/>
              </a:gs>
              <a:gs pos="100000">
                <a:srgbClr val="BABABA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20"/>
          <p:cNvSpPr txBox="1"/>
          <p:nvPr/>
        </p:nvSpPr>
        <p:spPr>
          <a:xfrm>
            <a:off x="382309" y="3122969"/>
            <a:ext cx="3564300" cy="8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75" name="Google Shape;175;p20"/>
          <p:cNvSpPr txBox="1"/>
          <p:nvPr>
            <p:ph idx="2" type="body"/>
          </p:nvPr>
        </p:nvSpPr>
        <p:spPr>
          <a:xfrm>
            <a:off x="4542300" y="2981700"/>
            <a:ext cx="4601700" cy="2159400"/>
          </a:xfrm>
          <a:prstGeom prst="rect">
            <a:avLst/>
          </a:prstGeom>
          <a:solidFill>
            <a:srgbClr val="232323"/>
          </a:solidFill>
          <a:ln>
            <a:noFill/>
          </a:ln>
          <a:effectLst>
            <a:outerShdw blurRad="328613" rotWithShape="0" algn="bl" dir="10620000" dist="49530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76" name="Google Shape;176;p20"/>
          <p:cNvSpPr txBox="1"/>
          <p:nvPr/>
        </p:nvSpPr>
        <p:spPr>
          <a:xfrm>
            <a:off x="5807450" y="3926075"/>
            <a:ext cx="1499400" cy="7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77" name="Google Shape;177;p20"/>
          <p:cNvSpPr/>
          <p:nvPr/>
        </p:nvSpPr>
        <p:spPr>
          <a:xfrm>
            <a:off x="4894900" y="3347850"/>
            <a:ext cx="3898800" cy="14271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F0F0F0"/>
              </a:gs>
              <a:gs pos="100000">
                <a:srgbClr val="BABABA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20"/>
          <p:cNvSpPr txBox="1"/>
          <p:nvPr/>
        </p:nvSpPr>
        <p:spPr>
          <a:xfrm>
            <a:off x="4894909" y="4340394"/>
            <a:ext cx="3564300" cy="8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79" name="Google Shape;179;p20"/>
          <p:cNvSpPr txBox="1"/>
          <p:nvPr/>
        </p:nvSpPr>
        <p:spPr>
          <a:xfrm>
            <a:off x="464400" y="2076600"/>
            <a:ext cx="3672900" cy="1219500"/>
          </a:xfrm>
          <a:prstGeom prst="rect">
            <a:avLst/>
          </a:prstGeom>
          <a:noFill/>
          <a:ln>
            <a:noFill/>
          </a:ln>
          <a:effectLst>
            <a:outerShdw rotWithShape="0" algn="bl" dir="1500000" dist="19050">
              <a:srgbClr val="000000">
                <a:alpha val="23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434343"/>
                </a:solidFill>
                <a:latin typeface="DotGothic16"/>
                <a:ea typeface="DotGothic16"/>
                <a:cs typeface="DotGothic16"/>
                <a:sym typeface="DotGothic16"/>
              </a:rPr>
              <a:t>Limitations/Bias</a:t>
            </a:r>
            <a:endParaRPr b="1" sz="1200">
              <a:solidFill>
                <a:srgbClr val="434343"/>
              </a:solidFill>
              <a:latin typeface="DotGothic16"/>
              <a:ea typeface="DotGothic16"/>
              <a:cs typeface="DotGothic16"/>
              <a:sym typeface="DotGothic16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DotGothic16"/>
              <a:buChar char="●"/>
            </a:pPr>
            <a:r>
              <a:rPr b="1" lang="en" sz="1200">
                <a:solidFill>
                  <a:srgbClr val="434343"/>
                </a:solidFill>
                <a:latin typeface="DotGothic16"/>
                <a:ea typeface="DotGothic16"/>
                <a:cs typeface="DotGothic16"/>
                <a:sym typeface="DotGothic16"/>
              </a:rPr>
              <a:t>The catch rate does not actually determine if the pokemon will be caught</a:t>
            </a:r>
            <a:endParaRPr b="1" sz="1200">
              <a:solidFill>
                <a:srgbClr val="434343"/>
              </a:solidFill>
              <a:latin typeface="DotGothic16"/>
              <a:ea typeface="DotGothic16"/>
              <a:cs typeface="DotGothic16"/>
              <a:sym typeface="DotGothic16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DotGothic16"/>
              <a:buChar char="●"/>
            </a:pPr>
            <a:r>
              <a:rPr b="1" lang="en" sz="1200">
                <a:solidFill>
                  <a:srgbClr val="434343"/>
                </a:solidFill>
                <a:latin typeface="DotGothic16"/>
                <a:ea typeface="DotGothic16"/>
                <a:cs typeface="DotGothic16"/>
                <a:sym typeface="DotGothic16"/>
              </a:rPr>
              <a:t>A secondary dataset had to be </a:t>
            </a:r>
            <a:r>
              <a:rPr b="1" lang="en" sz="1200">
                <a:solidFill>
                  <a:srgbClr val="434343"/>
                </a:solidFill>
                <a:latin typeface="DotGothic16"/>
                <a:ea typeface="DotGothic16"/>
                <a:cs typeface="DotGothic16"/>
                <a:sym typeface="DotGothic16"/>
              </a:rPr>
              <a:t>used</a:t>
            </a:r>
            <a:r>
              <a:rPr b="1" lang="en" sz="1200">
                <a:solidFill>
                  <a:srgbClr val="434343"/>
                </a:solidFill>
                <a:latin typeface="DotGothic16"/>
                <a:ea typeface="DotGothic16"/>
                <a:cs typeface="DotGothic16"/>
                <a:sym typeface="DotGothic16"/>
              </a:rPr>
              <a:t> to organize the pokemon into generations</a:t>
            </a:r>
            <a:endParaRPr b="1" sz="1200">
              <a:solidFill>
                <a:srgbClr val="434343"/>
              </a:solidFill>
              <a:latin typeface="DotGothic16"/>
              <a:ea typeface="DotGothic16"/>
              <a:cs typeface="DotGothic16"/>
              <a:sym typeface="DotGothic16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DotGothic16"/>
              <a:buChar char="●"/>
            </a:pPr>
            <a:r>
              <a:rPr b="1" lang="en" sz="1200">
                <a:solidFill>
                  <a:srgbClr val="434343"/>
                </a:solidFill>
                <a:latin typeface="DotGothic16"/>
                <a:ea typeface="DotGothic16"/>
                <a:cs typeface="DotGothic16"/>
                <a:sym typeface="DotGothic16"/>
              </a:rPr>
              <a:t>The secondary type had to be removed</a:t>
            </a:r>
            <a:endParaRPr b="1" sz="1200">
              <a:solidFill>
                <a:srgbClr val="434343"/>
              </a:solidFill>
              <a:latin typeface="DotGothic16"/>
              <a:ea typeface="DotGothic16"/>
              <a:cs typeface="DotGothic16"/>
              <a:sym typeface="DotGothic16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2"/>
              </a:solidFill>
              <a:latin typeface="DotGothic16"/>
              <a:ea typeface="DotGothic16"/>
              <a:cs typeface="DotGothic16"/>
              <a:sym typeface="DotGothic16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2"/>
              </a:solidFill>
              <a:latin typeface="DotGothic16"/>
              <a:ea typeface="DotGothic16"/>
              <a:cs typeface="DotGothic16"/>
              <a:sym typeface="DotGothic16"/>
            </a:endParaRPr>
          </a:p>
        </p:txBody>
      </p:sp>
      <p:sp>
        <p:nvSpPr>
          <p:cNvPr id="180" name="Google Shape;180;p20"/>
          <p:cNvSpPr txBox="1"/>
          <p:nvPr/>
        </p:nvSpPr>
        <p:spPr>
          <a:xfrm>
            <a:off x="5006700" y="3454050"/>
            <a:ext cx="3672900" cy="1219500"/>
          </a:xfrm>
          <a:prstGeom prst="rect">
            <a:avLst/>
          </a:prstGeom>
          <a:noFill/>
          <a:ln>
            <a:noFill/>
          </a:ln>
          <a:effectLst>
            <a:outerShdw rotWithShape="0" algn="bl" dir="1500000" dist="19050">
              <a:srgbClr val="000000">
                <a:alpha val="23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434343"/>
                </a:solidFill>
                <a:latin typeface="DotGothic16"/>
                <a:ea typeface="DotGothic16"/>
                <a:cs typeface="DotGothic16"/>
                <a:sym typeface="DotGothic16"/>
              </a:rPr>
              <a:t>Future Work</a:t>
            </a:r>
            <a:endParaRPr b="1" sz="1200">
              <a:solidFill>
                <a:srgbClr val="434343"/>
              </a:solidFill>
              <a:latin typeface="DotGothic16"/>
              <a:ea typeface="DotGothic16"/>
              <a:cs typeface="DotGothic16"/>
              <a:sym typeface="DotGothic16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DotGothic16"/>
              <a:buChar char="●"/>
            </a:pPr>
            <a:r>
              <a:rPr b="1" lang="en" sz="1200">
                <a:solidFill>
                  <a:srgbClr val="434343"/>
                </a:solidFill>
                <a:latin typeface="DotGothic16"/>
                <a:ea typeface="DotGothic16"/>
                <a:cs typeface="DotGothic16"/>
                <a:sym typeface="DotGothic16"/>
              </a:rPr>
              <a:t>Properly perfect the machine learning model so that it can predict the catch rate</a:t>
            </a:r>
            <a:endParaRPr b="1" sz="1200">
              <a:solidFill>
                <a:srgbClr val="434343"/>
              </a:solidFill>
              <a:latin typeface="DotGothic16"/>
              <a:ea typeface="DotGothic16"/>
              <a:cs typeface="DotGothic16"/>
              <a:sym typeface="DotGothic16"/>
            </a:endParaRPr>
          </a:p>
        </p:txBody>
      </p:sp>
      <p:sp>
        <p:nvSpPr>
          <p:cNvPr id="181" name="Google Shape;181;p20"/>
          <p:cNvSpPr txBox="1"/>
          <p:nvPr>
            <p:ph idx="2" type="body"/>
          </p:nvPr>
        </p:nvSpPr>
        <p:spPr>
          <a:xfrm>
            <a:off x="4543450" y="0"/>
            <a:ext cx="4601700" cy="2253600"/>
          </a:xfrm>
          <a:prstGeom prst="rect">
            <a:avLst/>
          </a:prstGeom>
          <a:solidFill>
            <a:srgbClr val="232323"/>
          </a:solidFill>
          <a:ln>
            <a:noFill/>
          </a:ln>
          <a:effectLst>
            <a:outerShdw blurRad="185738" rotWithShape="0" algn="bl" dir="10620000" dist="49530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82" name="Google Shape;182;p20"/>
          <p:cNvSpPr txBox="1"/>
          <p:nvPr/>
        </p:nvSpPr>
        <p:spPr>
          <a:xfrm>
            <a:off x="5869675" y="1109825"/>
            <a:ext cx="1499400" cy="7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83" name="Google Shape;183;p20"/>
          <p:cNvSpPr/>
          <p:nvPr/>
        </p:nvSpPr>
        <p:spPr>
          <a:xfrm>
            <a:off x="4893750" y="301025"/>
            <a:ext cx="3898800" cy="15918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F0F0F0"/>
              </a:gs>
              <a:gs pos="100000">
                <a:srgbClr val="BABABA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20"/>
          <p:cNvSpPr txBox="1"/>
          <p:nvPr/>
        </p:nvSpPr>
        <p:spPr>
          <a:xfrm>
            <a:off x="5007850" y="396950"/>
            <a:ext cx="3672900" cy="1392000"/>
          </a:xfrm>
          <a:prstGeom prst="rect">
            <a:avLst/>
          </a:prstGeom>
          <a:noFill/>
          <a:ln>
            <a:noFill/>
          </a:ln>
          <a:effectLst>
            <a:outerShdw rotWithShape="0" algn="bl" dir="1500000" dist="19050">
              <a:srgbClr val="000000">
                <a:alpha val="23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434343"/>
                </a:solidFill>
                <a:latin typeface="DotGothic16"/>
                <a:ea typeface="DotGothic16"/>
                <a:cs typeface="DotGothic16"/>
                <a:sym typeface="DotGothic16"/>
              </a:rPr>
              <a:t>Conclusion</a:t>
            </a:r>
            <a:endParaRPr b="1" sz="1200">
              <a:solidFill>
                <a:srgbClr val="434343"/>
              </a:solidFill>
              <a:latin typeface="DotGothic16"/>
              <a:ea typeface="DotGothic16"/>
              <a:cs typeface="DotGothic16"/>
              <a:sym typeface="DotGothic16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DotGothic16"/>
              <a:buChar char="●"/>
            </a:pPr>
            <a:r>
              <a:rPr b="1" lang="en" sz="1200">
                <a:solidFill>
                  <a:srgbClr val="434343"/>
                </a:solidFill>
                <a:latin typeface="DotGothic16"/>
                <a:ea typeface="DotGothic16"/>
                <a:cs typeface="DotGothic16"/>
                <a:sym typeface="DotGothic16"/>
              </a:rPr>
              <a:t>The top generation for the average attack, defense, special attack, and special defense is gen 7. The top generation for speed is generation 4.</a:t>
            </a:r>
            <a:endParaRPr b="1" sz="1200">
              <a:solidFill>
                <a:srgbClr val="434343"/>
              </a:solidFill>
              <a:latin typeface="DotGothic16"/>
              <a:ea typeface="DotGothic16"/>
              <a:cs typeface="DotGothic16"/>
              <a:sym typeface="DotGothic16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DotGothic16"/>
              <a:buChar char="●"/>
            </a:pPr>
            <a:r>
              <a:rPr b="1" lang="en" sz="1200">
                <a:solidFill>
                  <a:srgbClr val="434343"/>
                </a:solidFill>
                <a:latin typeface="DotGothic16"/>
                <a:ea typeface="DotGothic16"/>
                <a:cs typeface="DotGothic16"/>
                <a:sym typeface="DotGothic16"/>
              </a:rPr>
              <a:t>Water type of pokemon and flying has the least amount.</a:t>
            </a:r>
            <a:endParaRPr b="1" sz="1200">
              <a:solidFill>
                <a:srgbClr val="434343"/>
              </a:solidFill>
              <a:latin typeface="DotGothic16"/>
              <a:ea typeface="DotGothic16"/>
              <a:cs typeface="DotGothic16"/>
              <a:sym typeface="DotGothic16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2"/>
              </a:solidFill>
              <a:latin typeface="DotGothic16"/>
              <a:ea typeface="DotGothic16"/>
              <a:cs typeface="DotGothic16"/>
              <a:sym typeface="DotGothic16"/>
            </a:endParaRPr>
          </a:p>
        </p:txBody>
      </p:sp>
      <p:pic>
        <p:nvPicPr>
          <p:cNvPr id="185" name="Google Shape;18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2425" y="400925"/>
            <a:ext cx="1753696" cy="1391999"/>
          </a:xfrm>
          <a:prstGeom prst="rect">
            <a:avLst/>
          </a:prstGeom>
          <a:noFill/>
          <a:ln>
            <a:noFill/>
          </a:ln>
          <a:effectLst>
            <a:outerShdw blurRad="171450" rotWithShape="0" algn="bl" dir="10500000" dist="1714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DDDDD"/>
            </a:gs>
            <a:gs pos="100000">
              <a:srgbClr val="919191"/>
            </a:gs>
          </a:gsLst>
          <a:lin ang="5400012" scaled="0"/>
        </a:grad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1"/>
          <p:cNvSpPr/>
          <p:nvPr/>
        </p:nvSpPr>
        <p:spPr>
          <a:xfrm>
            <a:off x="2509875" y="1227000"/>
            <a:ext cx="4368300" cy="2484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1" name="Google Shape;191;p21"/>
          <p:cNvPicPr preferRelativeResize="0"/>
          <p:nvPr/>
        </p:nvPicPr>
        <p:blipFill rotWithShape="1">
          <a:blip r:embed="rId3">
            <a:alphaModFix/>
          </a:blip>
          <a:srcRect b="8883" l="0" r="0" t="0"/>
          <a:stretch/>
        </p:blipFill>
        <p:spPr>
          <a:xfrm flipH="1">
            <a:off x="-1" y="0"/>
            <a:ext cx="6641976" cy="51889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1"/>
          <p:cNvPicPr preferRelativeResize="0"/>
          <p:nvPr/>
        </p:nvPicPr>
        <p:blipFill rotWithShape="1">
          <a:blip r:embed="rId4">
            <a:alphaModFix/>
          </a:blip>
          <a:srcRect b="8883" l="0" r="0" t="0"/>
          <a:stretch/>
        </p:blipFill>
        <p:spPr>
          <a:xfrm flipH="1">
            <a:off x="-1" y="342400"/>
            <a:ext cx="6641976" cy="518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71978" y="1233925"/>
            <a:ext cx="4396800" cy="2471025"/>
          </a:xfrm>
          <a:prstGeom prst="rect">
            <a:avLst/>
          </a:prstGeom>
          <a:noFill/>
          <a:ln>
            <a:noFill/>
          </a:ln>
          <a:effectLst>
            <a:outerShdw blurRad="42863" rotWithShape="0" algn="bl" dir="2280000" dist="142875">
              <a:srgbClr val="000000">
                <a:alpha val="47000"/>
              </a:srgbClr>
            </a:outerShdw>
          </a:effectLst>
        </p:spPr>
      </p:pic>
      <p:sp>
        <p:nvSpPr>
          <p:cNvPr id="194" name="Google Shape;194;p21"/>
          <p:cNvSpPr txBox="1"/>
          <p:nvPr/>
        </p:nvSpPr>
        <p:spPr>
          <a:xfrm>
            <a:off x="2698775" y="2141975"/>
            <a:ext cx="3943200" cy="699600"/>
          </a:xfrm>
          <a:prstGeom prst="rect">
            <a:avLst/>
          </a:prstGeom>
          <a:noFill/>
          <a:ln>
            <a:noFill/>
          </a:ln>
          <a:effectLst>
            <a:outerShdw rotWithShape="0" algn="bl" dist="28575">
              <a:srgbClr val="000000">
                <a:alpha val="18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dk2"/>
                </a:solidFill>
                <a:latin typeface="DotGothic16"/>
                <a:ea typeface="DotGothic16"/>
                <a:cs typeface="DotGothic16"/>
                <a:sym typeface="DotGothic16"/>
              </a:rPr>
              <a:t>Thank You!</a:t>
            </a:r>
            <a:endParaRPr b="1" sz="3600">
              <a:solidFill>
                <a:schemeClr val="dk2"/>
              </a:solidFill>
              <a:latin typeface="DotGothic16"/>
              <a:ea typeface="DotGothic16"/>
              <a:cs typeface="DotGothic16"/>
              <a:sym typeface="DotGothic16"/>
            </a:endParaRPr>
          </a:p>
        </p:txBody>
      </p:sp>
      <p:pic>
        <p:nvPicPr>
          <p:cNvPr id="195" name="Google Shape;195;p21"/>
          <p:cNvPicPr preferRelativeResize="0"/>
          <p:nvPr/>
        </p:nvPicPr>
        <p:blipFill rotWithShape="1">
          <a:blip r:embed="rId6">
            <a:alphaModFix/>
          </a:blip>
          <a:srcRect b="6245" l="6694" r="3571" t="4921"/>
          <a:stretch/>
        </p:blipFill>
        <p:spPr>
          <a:xfrm flipH="1">
            <a:off x="8068126" y="4127700"/>
            <a:ext cx="966074" cy="1015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